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Lst>
  <p:notesMasterIdLst>
    <p:notesMasterId r:id="rId12"/>
  </p:notesMasterIdLst>
  <p:sldIdLst>
    <p:sldId id="256" r:id="rId2"/>
    <p:sldId id="260" r:id="rId3"/>
    <p:sldId id="274" r:id="rId4"/>
    <p:sldId id="275" r:id="rId5"/>
    <p:sldId id="263" r:id="rId6"/>
    <p:sldId id="276" r:id="rId7"/>
    <p:sldId id="267" r:id="rId8"/>
    <p:sldId id="268" r:id="rId9"/>
    <p:sldId id="270" r:id="rId10"/>
    <p:sldId id="2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F8A"/>
    <a:srgbClr val="869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Objects="1" showGuides="1">
      <p:cViewPr varScale="1">
        <p:scale>
          <a:sx n="124" d="100"/>
          <a:sy n="124" d="100"/>
        </p:scale>
        <p:origin x="15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B378F-8470-7448-9AB6-7A6E3F6256C8}" type="datetimeFigureOut">
              <a:rPr lang="en-US" smtClean="0"/>
              <a:pPr/>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34AC4-980E-AC4F-8072-E87665476564}" type="slidenum">
              <a:rPr lang="en-US" smtClean="0"/>
              <a:pPr/>
              <a:t>‹#›</a:t>
            </a:fld>
            <a:endParaRPr lang="en-US"/>
          </a:p>
        </p:txBody>
      </p:sp>
    </p:spTree>
    <p:extLst>
      <p:ext uri="{BB962C8B-B14F-4D97-AF65-F5344CB8AC3E}">
        <p14:creationId xmlns:p14="http://schemas.microsoft.com/office/powerpoint/2010/main" val="1955322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AB02A5-4FE5-49D9-9E24-09F23B90C450}"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B1371661-CF4A-7642-A4F2-56E563BEEC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3E909-8847-E54A-A52C-117E67A7B30D}"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3E909-8847-E54A-A52C-117E67A7B30D}"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3E909-8847-E54A-A52C-117E67A7B30D}"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10/6/17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3E909-8847-E54A-A52C-117E67A7B30D}"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3E909-8847-E54A-A52C-117E67A7B30D}" type="datetimeFigureOut">
              <a:rPr lang="en-US" smtClean="0"/>
              <a:pPr/>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3E909-8847-E54A-A52C-117E67A7B30D}" type="datetimeFigureOut">
              <a:rPr lang="en-US" smtClean="0"/>
              <a:pPr/>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3E909-8847-E54A-A52C-117E67A7B30D}" type="datetimeFigureOut">
              <a:rPr lang="en-US" smtClean="0"/>
              <a:pPr/>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3E909-8847-E54A-A52C-117E67A7B30D}"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3E909-8847-E54A-A52C-117E67A7B30D}" type="datetimeFigureOut">
              <a:rPr lang="en-US" smtClean="0"/>
              <a:pPr/>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7415D-D1B0-7642-B9C9-97AD8A2772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417946"/>
            <a:ext cx="9144000" cy="440054"/>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3">
            <a:alphaModFix amt="25000"/>
          </a:blip>
          <a:stretch>
            <a:fillRect/>
          </a:stretch>
        </p:blipFill>
        <p:spPr>
          <a:xfrm>
            <a:off x="0" y="0"/>
            <a:ext cx="9144000" cy="6417946"/>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365125"/>
          </a:xfrm>
          <a:prstGeom prst="rect">
            <a:avLst/>
          </a:prstGeom>
        </p:spPr>
        <p:txBody>
          <a:bodyPr vert="horz" lIns="91440" tIns="45720" rIns="91440" bIns="45720" rtlCol="0" anchor="ctr"/>
          <a:lstStyle>
            <a:lvl1pPr algn="l">
              <a:defRPr sz="1200">
                <a:solidFill>
                  <a:schemeClr val="bg1">
                    <a:lumMod val="85000"/>
                  </a:schemeClr>
                </a:solidFill>
                <a:latin typeface="Helvetica Neue"/>
              </a:defRPr>
            </a:lvl1pPr>
          </a:lstStyle>
          <a:p>
            <a:fld id="{2753E909-8847-E54A-A52C-117E67A7B30D}" type="datetimeFigureOut">
              <a:rPr lang="en-US" smtClean="0"/>
              <a:pPr/>
              <a:t>10/6/17</a:t>
            </a:fld>
            <a:endParaRPr lang="en-US" dirty="0"/>
          </a:p>
        </p:txBody>
      </p:sp>
      <p:sp>
        <p:nvSpPr>
          <p:cNvPr id="5" name="Footer Placeholder 4"/>
          <p:cNvSpPr>
            <a:spLocks noGrp="1"/>
          </p:cNvSpPr>
          <p:nvPr>
            <p:ph type="ftr" sz="quarter" idx="3"/>
          </p:nvPr>
        </p:nvSpPr>
        <p:spPr>
          <a:xfrm>
            <a:off x="3124200" y="6477000"/>
            <a:ext cx="2895600" cy="365125"/>
          </a:xfrm>
          <a:prstGeom prst="rect">
            <a:avLst/>
          </a:prstGeom>
        </p:spPr>
        <p:txBody>
          <a:bodyPr vert="horz" lIns="91440" tIns="45720" rIns="91440" bIns="45720" rtlCol="0" anchor="ctr"/>
          <a:lstStyle>
            <a:lvl1pPr algn="ctr">
              <a:defRPr sz="1200">
                <a:solidFill>
                  <a:schemeClr val="bg1">
                    <a:lumMod val="85000"/>
                  </a:schemeClr>
                </a:solidFill>
                <a:latin typeface="Helvetica Neue"/>
              </a:defRPr>
            </a:lvl1pPr>
          </a:lstStyle>
          <a:p>
            <a:r>
              <a:rPr lang="en-US" smtClean="0"/>
              <a:t>TE 802</a:t>
            </a:r>
            <a:endParaRPr lang="en-US" dirty="0"/>
          </a:p>
        </p:txBody>
      </p:sp>
      <p:sp>
        <p:nvSpPr>
          <p:cNvPr id="6" name="Slide Number Placeholder 5"/>
          <p:cNvSpPr>
            <a:spLocks noGrp="1"/>
          </p:cNvSpPr>
          <p:nvPr>
            <p:ph type="sldNum" sz="quarter" idx="4"/>
          </p:nvPr>
        </p:nvSpPr>
        <p:spPr>
          <a:xfrm>
            <a:off x="6553200" y="6477000"/>
            <a:ext cx="2133600" cy="365125"/>
          </a:xfrm>
          <a:prstGeom prst="rect">
            <a:avLst/>
          </a:prstGeom>
        </p:spPr>
        <p:txBody>
          <a:bodyPr vert="horz" lIns="91440" tIns="45720" rIns="91440" bIns="45720" rtlCol="0" anchor="ctr"/>
          <a:lstStyle>
            <a:lvl1pPr algn="r">
              <a:defRPr sz="1200">
                <a:solidFill>
                  <a:schemeClr val="bg1">
                    <a:lumMod val="85000"/>
                  </a:schemeClr>
                </a:solidFill>
                <a:latin typeface="Helvetica Neue"/>
              </a:defRPr>
            </a:lvl1pPr>
          </a:lstStyle>
          <a:p>
            <a:fld id="{FE67415D-D1B0-7642-B9C9-97AD8A27728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defTabSz="457200" rtl="0" eaLnBrk="1" latinLnBrk="0" hangingPunct="1">
        <a:spcBef>
          <a:spcPct val="0"/>
        </a:spcBef>
        <a:buNone/>
        <a:defRPr sz="4400" kern="1200">
          <a:solidFill>
            <a:schemeClr val="tx1"/>
          </a:solidFill>
          <a:latin typeface="Helvetica Neu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Neu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Helvetica Neue"/>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Helvetica Neue"/>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Neu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google.com/imgres?imgurl=http://www.littleviews.com/LV_art/promeko-vat-of-cream.jpg&amp;imgrefurl=http://www.littleviews.com/home/newyork/promeko.cfm&amp;usg=__4lty5LTc1RBn_9okL25gZzq8anQ=&amp;h=316&amp;w=214&amp;sz=18&amp;hl=en&amp;start=16&amp;zoom=1&amp;um=1&amp;itbs=1&amp;tbnid=Ibv9ijATtddY9M:&amp;tbnh=117&amp;tbnw=79&amp;prev=/images?q=cream+vat&amp;um=1&amp;hl=en&amp;tbs=isch:1&amp;ei=zRRCTa65BcX7lwfJ5Z3rDw" TargetMode="External"/><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www.google.com/imgres?imgurl=http://www.nypress.com/imgs/blogs/blog4554widea.jpg&amp;imgrefurl=http://www.nypress.com/blog-4554-man-dies-in-vat-of-chocolate.html&amp;usg=__LCB1EfvZOtQzH1_7NDPsXQFv1To=&amp;h=399&amp;w=600&amp;sz=58&amp;hl=en&amp;start=15&amp;zoom=1&amp;um=1&amp;itbs=1&amp;tbnid=-AXO3XJWYZYkGM:&amp;tbnh=90&amp;tbnw=135&amp;prev=/images?q=chocolate+vat&amp;um=1&amp;hl=en&amp;sa=N&amp;tbs=isch:1&amp;ei=VRRCTd6_M8T7lwew06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estandard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en-US" b="1" dirty="0" smtClean="0"/>
              <a:t>Mathematical Discourse:</a:t>
            </a:r>
            <a:br>
              <a:rPr lang="en-US" b="1" dirty="0" smtClean="0"/>
            </a:br>
            <a:r>
              <a:rPr lang="en-US" b="1" dirty="0" smtClean="0"/>
              <a:t>An Example</a:t>
            </a:r>
            <a:endParaRPr lang="en-US" b="1" dirty="0"/>
          </a:p>
        </p:txBody>
      </p:sp>
      <p:sp>
        <p:nvSpPr>
          <p:cNvPr id="3" name="Subtitle 2"/>
          <p:cNvSpPr>
            <a:spLocks noGrp="1"/>
          </p:cNvSpPr>
          <p:nvPr>
            <p:ph type="subTitle" idx="1"/>
          </p:nvPr>
        </p:nvSpPr>
        <p:spPr>
          <a:xfrm>
            <a:off x="990600" y="3886200"/>
            <a:ext cx="7162800" cy="2362200"/>
          </a:xfrm>
        </p:spPr>
        <p:txBody>
          <a:bodyPr>
            <a:normAutofit/>
          </a:bodyPr>
          <a:lstStyle/>
          <a:p>
            <a:r>
              <a:rPr lang="en-US" dirty="0" smtClean="0"/>
              <a:t>Kevin McLeod</a:t>
            </a:r>
          </a:p>
          <a:p>
            <a:r>
              <a:rPr lang="en-US" dirty="0" smtClean="0"/>
              <a:t>University of Wisconsin-Milwaukee</a:t>
            </a:r>
          </a:p>
          <a:p>
            <a:endParaRPr lang="en-US" dirty="0"/>
          </a:p>
          <a:p>
            <a:r>
              <a:rPr lang="en-US" sz="2600" dirty="0" err="1" smtClean="0"/>
              <a:t>LearnDeep</a:t>
            </a:r>
            <a:r>
              <a:rPr lang="en-US" sz="2600" dirty="0" smtClean="0"/>
              <a:t> Collab Lab, October 9,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Learning Intentions and </a:t>
            </a:r>
            <a:br>
              <a:rPr lang="en-US" b="1" dirty="0" smtClean="0"/>
            </a:br>
            <a:r>
              <a:rPr lang="en-US" b="1" dirty="0" smtClean="0"/>
              <a:t>Success Criteria</a:t>
            </a:r>
            <a:endParaRPr lang="en-US" b="1" dirty="0"/>
          </a:p>
        </p:txBody>
      </p:sp>
      <p:sp>
        <p:nvSpPr>
          <p:cNvPr id="3" name="Content Placeholder 2"/>
          <p:cNvSpPr>
            <a:spLocks noGrp="1"/>
          </p:cNvSpPr>
          <p:nvPr>
            <p:ph idx="1"/>
          </p:nvPr>
        </p:nvSpPr>
        <p:spPr>
          <a:xfrm>
            <a:off x="457200" y="2133600"/>
            <a:ext cx="8229600" cy="4525963"/>
          </a:xfrm>
        </p:spPr>
        <p:txBody>
          <a:bodyPr/>
          <a:lstStyle/>
          <a:p>
            <a:r>
              <a:rPr lang="en-US" dirty="0" smtClean="0"/>
              <a:t>We are learning how mathematical discourse can help us to engage students in reasoning and problem-solving.</a:t>
            </a:r>
          </a:p>
          <a:p>
            <a:r>
              <a:rPr lang="en-US" dirty="0" smtClean="0"/>
              <a:t>We will be successful if we can identify concrete mathematical discourse practices that we will begin to integrate into our teaching.</a:t>
            </a:r>
            <a:endParaRPr lang="en-US" dirty="0"/>
          </a:p>
        </p:txBody>
      </p:sp>
    </p:spTree>
    <p:extLst>
      <p:ext uri="{BB962C8B-B14F-4D97-AF65-F5344CB8AC3E}">
        <p14:creationId xmlns:p14="http://schemas.microsoft.com/office/powerpoint/2010/main" val="1353749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Learning Intentions and </a:t>
            </a:r>
            <a:br>
              <a:rPr lang="en-US" b="1" dirty="0" smtClean="0"/>
            </a:br>
            <a:r>
              <a:rPr lang="en-US" b="1" dirty="0" smtClean="0"/>
              <a:t>Success Criteria</a:t>
            </a:r>
            <a:endParaRPr lang="en-US" b="1" dirty="0"/>
          </a:p>
        </p:txBody>
      </p:sp>
      <p:sp>
        <p:nvSpPr>
          <p:cNvPr id="3" name="Content Placeholder 2"/>
          <p:cNvSpPr>
            <a:spLocks noGrp="1"/>
          </p:cNvSpPr>
          <p:nvPr>
            <p:ph idx="1"/>
          </p:nvPr>
        </p:nvSpPr>
        <p:spPr>
          <a:xfrm>
            <a:off x="457200" y="2133600"/>
            <a:ext cx="8229600" cy="4525963"/>
          </a:xfrm>
        </p:spPr>
        <p:txBody>
          <a:bodyPr/>
          <a:lstStyle/>
          <a:p>
            <a:r>
              <a:rPr lang="en-US" dirty="0" smtClean="0"/>
              <a:t>We are learning how mathematical discourse can help us to engage students in reasoning and problem-solving.</a:t>
            </a:r>
          </a:p>
          <a:p>
            <a:r>
              <a:rPr lang="en-US" dirty="0" smtClean="0"/>
              <a:t>We will be successful if we can identify concrete mathematical discourse practices that we will begin to integrate into our teaching.</a:t>
            </a:r>
            <a:endParaRPr lang="en-US" dirty="0"/>
          </a:p>
        </p:txBody>
      </p:sp>
    </p:spTree>
    <p:extLst>
      <p:ext uri="{BB962C8B-B14F-4D97-AF65-F5344CB8AC3E}">
        <p14:creationId xmlns:p14="http://schemas.microsoft.com/office/powerpoint/2010/main" val="1171560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Chocolate and Crea</a:t>
            </a:r>
            <a:r>
              <a:rPr lang="en-US" b="1" dirty="0"/>
              <a:t>m</a:t>
            </a:r>
          </a:p>
        </p:txBody>
      </p:sp>
      <p:sp>
        <p:nvSpPr>
          <p:cNvPr id="3" name="Content Placeholder 2"/>
          <p:cNvSpPr>
            <a:spLocks noGrp="1"/>
          </p:cNvSpPr>
          <p:nvPr>
            <p:ph idx="1"/>
          </p:nvPr>
        </p:nvSpPr>
        <p:spPr>
          <a:xfrm>
            <a:off x="1600200" y="1341438"/>
            <a:ext cx="7086600" cy="3001961"/>
          </a:xfrm>
        </p:spPr>
        <p:txBody>
          <a:bodyPr>
            <a:normAutofit/>
          </a:bodyPr>
          <a:lstStyle/>
          <a:p>
            <a:pPr marL="0" indent="0">
              <a:buNone/>
            </a:pPr>
            <a:r>
              <a:rPr lang="en-US" sz="2000" dirty="0">
                <a:cs typeface="Helvetica Neue"/>
              </a:rPr>
              <a:t>A candy factory has a large vat into which workers pour chocolate and cream.  Each ingredient flows into the vat from its own special hose, and each ingredient comes out of its hose at a constant rate.  Workers at the factory know that it takes 20 minutes to fill the vat with chocolate from the chocolate hose, and it takes 15 minutes to fill the vat with cream from the cream hose.  If workers pour both chocolate and cream into the vat at the same time (each coming full tilt out of its own hose), how long will it take to fill the vat</a:t>
            </a:r>
            <a:r>
              <a:rPr lang="en-US" sz="2000" dirty="0" smtClean="0">
                <a:cs typeface="Helvetica Neue"/>
              </a:rPr>
              <a:t>?</a:t>
            </a:r>
          </a:p>
          <a:p>
            <a:pPr marL="0" indent="0">
              <a:buNone/>
            </a:pPr>
            <a:endParaRPr lang="en-US" sz="2000" dirty="0">
              <a:cs typeface="Helvetica Neue"/>
            </a:endParaRPr>
          </a:p>
          <a:p>
            <a:pPr marL="0" indent="0">
              <a:buNone/>
            </a:pPr>
            <a:endParaRPr lang="en-US" sz="2000" dirty="0" smtClean="0">
              <a:cs typeface="Helvetica Neue"/>
            </a:endParaRPr>
          </a:p>
        </p:txBody>
      </p:sp>
      <p:pic>
        <p:nvPicPr>
          <p:cNvPr id="4" name="Picture 1066" descr="http://t2.gstatic.com/images?q=tbn:ANd9GcSU8fuWcF_y9dRuRErI8WB1iPQrFc2dlyViXAv_DXgOrsBx7_ZXyBkUm3m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48200"/>
            <a:ext cx="1943100" cy="12954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5" name="Picture 1069" descr="http://t1.gstatic.com/images?q=tbn:ANd9GcRwFrS1zl6IYrIa6hmDuIislOAH9B0Wt17ueJwfXJom3F20m0VfVjRCbM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6400"/>
            <a:ext cx="1184049" cy="17526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6" name="TextBox 5"/>
          <p:cNvSpPr txBox="1"/>
          <p:nvPr/>
        </p:nvSpPr>
        <p:spPr>
          <a:xfrm>
            <a:off x="381000" y="4724400"/>
            <a:ext cx="5867400" cy="1908215"/>
          </a:xfrm>
          <a:prstGeom prst="rect">
            <a:avLst/>
          </a:prstGeom>
          <a:noFill/>
        </p:spPr>
        <p:txBody>
          <a:bodyPr wrap="square" rtlCol="0">
            <a:spAutoFit/>
          </a:bodyPr>
          <a:lstStyle/>
          <a:p>
            <a:r>
              <a:rPr lang="en-US" sz="2000" dirty="0">
                <a:cs typeface="Helvetica Neue"/>
              </a:rPr>
              <a:t>Before you find an exact answer to this problem, find an approximate </a:t>
            </a:r>
            <a:r>
              <a:rPr lang="en-US" sz="2000" dirty="0" smtClean="0">
                <a:cs typeface="Helvetica Neue"/>
              </a:rPr>
              <a:t>answer—or </a:t>
            </a:r>
            <a:r>
              <a:rPr lang="en-US" sz="2000" dirty="0">
                <a:cs typeface="Helvetica Neue"/>
              </a:rPr>
              <a:t>find a range, such as </a:t>
            </a:r>
            <a:r>
              <a:rPr lang="ja-JP" altLang="en-US" sz="2000" dirty="0">
                <a:cs typeface="Helvetica Neue"/>
              </a:rPr>
              <a:t>“</a:t>
            </a:r>
            <a:r>
              <a:rPr lang="en-US" sz="2000" dirty="0">
                <a:cs typeface="Helvetica Neue"/>
              </a:rPr>
              <a:t>between…and…minutes.</a:t>
            </a:r>
            <a:r>
              <a:rPr lang="ja-JP" altLang="en-US" sz="2000" dirty="0">
                <a:cs typeface="Helvetica Neue"/>
              </a:rPr>
              <a:t>”</a:t>
            </a:r>
            <a:r>
              <a:rPr lang="en-US" sz="2000" dirty="0">
                <a:cs typeface="Helvetica Neue"/>
              </a:rPr>
              <a:t> </a:t>
            </a:r>
            <a:endParaRPr lang="en-US" sz="2000" dirty="0" smtClean="0">
              <a:cs typeface="Helvetica Neue"/>
            </a:endParaRPr>
          </a:p>
          <a:p>
            <a:endParaRPr lang="en-US" sz="2000" dirty="0">
              <a:cs typeface="Helvetica Neue"/>
            </a:endParaRPr>
          </a:p>
          <a:p>
            <a:r>
              <a:rPr lang="en-US" sz="2000" dirty="0" smtClean="0">
                <a:cs typeface="Helvetica Neue"/>
              </a:rPr>
              <a:t>Explain </a:t>
            </a:r>
            <a:r>
              <a:rPr lang="en-US" sz="2000" dirty="0">
                <a:cs typeface="Helvetica Neue"/>
              </a:rPr>
              <a:t>your reasoning. </a:t>
            </a:r>
          </a:p>
          <a:p>
            <a:endParaRPr lang="en-US" dirty="0"/>
          </a:p>
        </p:txBody>
      </p:sp>
    </p:spTree>
    <p:extLst>
      <p:ext uri="{BB962C8B-B14F-4D97-AF65-F5344CB8AC3E}">
        <p14:creationId xmlns:p14="http://schemas.microsoft.com/office/powerpoint/2010/main" val="15327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Connecting to CCSSM</a:t>
            </a:r>
            <a:endParaRPr lang="en-US" b="1" dirty="0"/>
          </a:p>
        </p:txBody>
      </p:sp>
      <p:sp>
        <p:nvSpPr>
          <p:cNvPr id="3" name="Content Placeholder 2"/>
          <p:cNvSpPr>
            <a:spLocks noGrp="1"/>
          </p:cNvSpPr>
          <p:nvPr>
            <p:ph idx="1"/>
          </p:nvPr>
        </p:nvSpPr>
        <p:spPr>
          <a:xfrm>
            <a:off x="457200" y="2286000"/>
            <a:ext cx="8229600" cy="2743200"/>
          </a:xfrm>
        </p:spPr>
        <p:txBody>
          <a:bodyPr/>
          <a:lstStyle/>
          <a:p>
            <a:pPr marL="0" indent="0">
              <a:buNone/>
            </a:pPr>
            <a:r>
              <a:rPr lang="en-US" dirty="0" smtClean="0"/>
              <a:t>Look through the Common Core State Standards for Mathematics </a:t>
            </a:r>
            <a:br>
              <a:rPr lang="en-US" dirty="0" smtClean="0"/>
            </a:br>
            <a:r>
              <a:rPr lang="en-US" dirty="0" smtClean="0"/>
              <a:t>(</a:t>
            </a:r>
            <a:r>
              <a:rPr lang="en-US" dirty="0" smtClean="0">
                <a:hlinkClick r:id="rId2"/>
              </a:rPr>
              <a:t>http://www.corestandards.org</a:t>
            </a:r>
            <a:r>
              <a:rPr lang="en-US" dirty="0" smtClean="0"/>
              <a:t>) and determine which standards for content and </a:t>
            </a:r>
            <a:r>
              <a:rPr lang="en-US" b="1" dirty="0" smtClean="0"/>
              <a:t>mathematical practice</a:t>
            </a:r>
            <a:r>
              <a:rPr lang="en-US" dirty="0" smtClean="0"/>
              <a:t> match this task.</a:t>
            </a:r>
            <a:endParaRPr lang="en-US" dirty="0"/>
          </a:p>
        </p:txBody>
      </p:sp>
    </p:spTree>
    <p:extLst>
      <p:ext uri="{BB962C8B-B14F-4D97-AF65-F5344CB8AC3E}">
        <p14:creationId xmlns:p14="http://schemas.microsoft.com/office/powerpoint/2010/main" val="2860422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Core Standards for Mathematical Practice</a:t>
            </a:r>
            <a:endParaRPr lang="en-US" b="1"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Make sense of problems and persevere in solving them.</a:t>
            </a:r>
          </a:p>
          <a:p>
            <a:pPr marL="514350" indent="-514350">
              <a:buFont typeface="+mj-lt"/>
              <a:buAutoNum type="arabicPeriod"/>
            </a:pPr>
            <a:r>
              <a:rPr lang="en-US" dirty="0"/>
              <a:t>Reason abstractly and quantitatively.</a:t>
            </a:r>
          </a:p>
          <a:p>
            <a:pPr marL="514350" indent="-514350">
              <a:buFont typeface="+mj-lt"/>
              <a:buAutoNum type="arabicPeriod"/>
            </a:pPr>
            <a:r>
              <a:rPr lang="en-US" dirty="0"/>
              <a:t>Construct viable arguments and critique the reasoning of others.</a:t>
            </a:r>
          </a:p>
          <a:p>
            <a:pPr marL="514350" indent="-514350">
              <a:buFont typeface="+mj-lt"/>
              <a:buAutoNum type="arabicPeriod"/>
            </a:pPr>
            <a:r>
              <a:rPr lang="en-US" dirty="0"/>
              <a:t>Model with mathematics.</a:t>
            </a:r>
          </a:p>
          <a:p>
            <a:pPr marL="514350" indent="-514350">
              <a:buFont typeface="+mj-lt"/>
              <a:buAutoNum type="arabicPeriod"/>
            </a:pPr>
            <a:r>
              <a:rPr lang="en-US" dirty="0"/>
              <a:t>Use appropriate tools strategically.</a:t>
            </a:r>
          </a:p>
          <a:p>
            <a:pPr marL="514350" indent="-514350">
              <a:buFont typeface="+mj-lt"/>
              <a:buAutoNum type="arabicPeriod"/>
            </a:pPr>
            <a:r>
              <a:rPr lang="en-US" dirty="0"/>
              <a:t>Attend to precision.</a:t>
            </a:r>
          </a:p>
          <a:p>
            <a:pPr marL="514350" indent="-514350">
              <a:buFont typeface="+mj-lt"/>
              <a:buAutoNum type="arabicPeriod"/>
            </a:pPr>
            <a:r>
              <a:rPr lang="en-US" dirty="0"/>
              <a:t>Look for and make use of structure.</a:t>
            </a:r>
          </a:p>
          <a:p>
            <a:pPr marL="514350" indent="-514350">
              <a:buFont typeface="+mj-lt"/>
              <a:buAutoNum type="arabicPeriod"/>
            </a:pPr>
            <a:r>
              <a:rPr lang="en-US" dirty="0"/>
              <a:t>Look for and express regularity in repeated reasoning.</a:t>
            </a:r>
          </a:p>
        </p:txBody>
      </p:sp>
    </p:spTree>
    <p:extLst>
      <p:ext uri="{BB962C8B-B14F-4D97-AF65-F5344CB8AC3E}">
        <p14:creationId xmlns:p14="http://schemas.microsoft.com/office/powerpoint/2010/main" val="1834077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200400"/>
            <a:ext cx="7772400" cy="1362075"/>
          </a:xfrm>
        </p:spPr>
        <p:txBody>
          <a:bodyPr>
            <a:normAutofit fontScale="90000"/>
          </a:bodyPr>
          <a:lstStyle/>
          <a:p>
            <a:r>
              <a:rPr lang="en-US" dirty="0" smtClean="0"/>
              <a:t>Research on Teaching developmental Mathematics</a:t>
            </a:r>
            <a:endParaRPr lang="en-US" dirty="0"/>
          </a:p>
        </p:txBody>
      </p:sp>
      <p:sp>
        <p:nvSpPr>
          <p:cNvPr id="3" name="Rectangle 2"/>
          <p:cNvSpPr/>
          <p:nvPr/>
        </p:nvSpPr>
        <p:spPr>
          <a:xfrm>
            <a:off x="685800" y="4724400"/>
            <a:ext cx="7543800" cy="923330"/>
          </a:xfrm>
          <a:prstGeom prst="rect">
            <a:avLst/>
          </a:prstGeom>
        </p:spPr>
        <p:txBody>
          <a:bodyPr wrap="square">
            <a:spAutoFit/>
          </a:bodyPr>
          <a:lstStyle/>
          <a:p>
            <a:r>
              <a:rPr lang="en-US" dirty="0"/>
              <a:t>(</a:t>
            </a:r>
            <a:r>
              <a:rPr lang="en-US" dirty="0" err="1"/>
              <a:t>Givvin</a:t>
            </a:r>
            <a:r>
              <a:rPr lang="en-US" dirty="0" smtClean="0"/>
              <a:t>, K.,  Stigler, J.,  </a:t>
            </a:r>
            <a:r>
              <a:rPr lang="en-US" dirty="0"/>
              <a:t>&amp; Thompson</a:t>
            </a:r>
            <a:r>
              <a:rPr lang="en-US" dirty="0" smtClean="0"/>
              <a:t>, B., </a:t>
            </a:r>
            <a:r>
              <a:rPr lang="en-US" i="1" dirty="0" smtClean="0"/>
              <a:t>What Community College Developmental Mathematics Students Understand about Mathematics, Part 2: The Interviews, </a:t>
            </a:r>
            <a:r>
              <a:rPr lang="en-US" dirty="0" err="1"/>
              <a:t>MathAMATYC</a:t>
            </a:r>
            <a:r>
              <a:rPr lang="en-US" dirty="0"/>
              <a:t> Educator, Vol. 2, No. 3, May 2011</a:t>
            </a:r>
            <a:r>
              <a:rPr lang="en-US" dirty="0" smtClean="0"/>
              <a:t>), </a:t>
            </a:r>
            <a:endParaRPr lang="en-US" dirty="0"/>
          </a:p>
        </p:txBody>
      </p:sp>
    </p:spTree>
    <p:extLst>
      <p:ext uri="{BB962C8B-B14F-4D97-AF65-F5344CB8AC3E}">
        <p14:creationId xmlns:p14="http://schemas.microsoft.com/office/powerpoint/2010/main" val="29103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4800"/>
            <a:ext cx="9144000" cy="5376891"/>
          </a:xfrm>
          <a:prstGeom prst="rect">
            <a:avLst/>
          </a:prstGeom>
        </p:spPr>
      </p:pic>
      <p:sp>
        <p:nvSpPr>
          <p:cNvPr id="5" name="TextBox 4"/>
          <p:cNvSpPr txBox="1"/>
          <p:nvPr/>
        </p:nvSpPr>
        <p:spPr>
          <a:xfrm>
            <a:off x="5813986" y="6019800"/>
            <a:ext cx="3330014" cy="369332"/>
          </a:xfrm>
          <a:prstGeom prst="rect">
            <a:avLst/>
          </a:prstGeom>
          <a:noFill/>
        </p:spPr>
        <p:txBody>
          <a:bodyPr wrap="none" rtlCol="0">
            <a:spAutoFit/>
          </a:bodyPr>
          <a:lstStyle/>
          <a:p>
            <a:r>
              <a:rPr lang="en-US" dirty="0" smtClean="0"/>
              <a:t>(</a:t>
            </a:r>
            <a:r>
              <a:rPr lang="en-US" dirty="0" err="1" smtClean="0"/>
              <a:t>Givvin</a:t>
            </a:r>
            <a:r>
              <a:rPr lang="en-US" dirty="0" smtClean="0"/>
              <a:t>, Stigler &amp; Thompson, p. 6)</a:t>
            </a:r>
            <a:endParaRPr lang="en-US" dirty="0"/>
          </a:p>
        </p:txBody>
      </p:sp>
    </p:spTree>
    <p:extLst>
      <p:ext uri="{BB962C8B-B14F-4D97-AF65-F5344CB8AC3E}">
        <p14:creationId xmlns:p14="http://schemas.microsoft.com/office/powerpoint/2010/main" val="271097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Remedying the Problem</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dirty="0"/>
              <a:t>goal of much of developmental math education appears to be to get students to try harder to remember the rules, procedures, and notations they’ve repeatedly been taught</a:t>
            </a:r>
            <a:r>
              <a:rPr lang="en-US" dirty="0" smtClean="0"/>
              <a:t>. </a:t>
            </a:r>
            <a:r>
              <a:rPr lang="mr-IN" dirty="0" smtClean="0"/>
              <a:t>…</a:t>
            </a:r>
            <a:r>
              <a:rPr lang="en-US" dirty="0" smtClean="0"/>
              <a:t> We </a:t>
            </a:r>
            <a:r>
              <a:rPr lang="en-US" dirty="0"/>
              <a:t>propose a solution with three elements, each of which is necessary for success</a:t>
            </a:r>
            <a:r>
              <a:rPr lang="en-US" dirty="0" smtClean="0"/>
              <a:t>.”</a:t>
            </a:r>
          </a:p>
          <a:p>
            <a:pPr marL="0" indent="0">
              <a:buNone/>
            </a:pPr>
            <a:endParaRPr lang="en-US" dirty="0"/>
          </a:p>
          <a:p>
            <a:pPr marL="0" indent="0">
              <a:buNone/>
            </a:pPr>
            <a:endParaRPr lang="en-US" dirty="0"/>
          </a:p>
        </p:txBody>
      </p:sp>
      <p:sp>
        <p:nvSpPr>
          <p:cNvPr id="5" name="TextBox 4"/>
          <p:cNvSpPr txBox="1"/>
          <p:nvPr/>
        </p:nvSpPr>
        <p:spPr>
          <a:xfrm>
            <a:off x="5583423" y="5911334"/>
            <a:ext cx="3408177" cy="369332"/>
          </a:xfrm>
          <a:prstGeom prst="rect">
            <a:avLst/>
          </a:prstGeom>
          <a:noFill/>
        </p:spPr>
        <p:txBody>
          <a:bodyPr wrap="none" rtlCol="0">
            <a:spAutoFit/>
          </a:bodyPr>
          <a:lstStyle/>
          <a:p>
            <a:r>
              <a:rPr lang="en-US" dirty="0" smtClean="0"/>
              <a:t>(</a:t>
            </a:r>
            <a:r>
              <a:rPr lang="en-US" dirty="0" err="1" smtClean="0"/>
              <a:t>Givvin</a:t>
            </a:r>
            <a:r>
              <a:rPr lang="en-US" dirty="0" smtClean="0"/>
              <a:t>, Stigler, &amp; Thompson, p.14)</a:t>
            </a:r>
            <a:endParaRPr lang="en-US" dirty="0"/>
          </a:p>
        </p:txBody>
      </p:sp>
    </p:spTree>
    <p:extLst>
      <p:ext uri="{BB962C8B-B14F-4D97-AF65-F5344CB8AC3E}">
        <p14:creationId xmlns:p14="http://schemas.microsoft.com/office/powerpoint/2010/main" val="274452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Elements for Success</a:t>
            </a:r>
            <a:endParaRPr lang="en-US"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Reawaken students’ natural dispositions to figure things out &amp; that this is what it means to do mathematics</a:t>
            </a:r>
          </a:p>
          <a:p>
            <a:pPr marL="514350" indent="-514350">
              <a:buFont typeface="+mj-lt"/>
              <a:buAutoNum type="arabicPeriod"/>
            </a:pPr>
            <a:r>
              <a:rPr lang="en-US" dirty="0" smtClean="0"/>
              <a:t>Convince students to think by providing them productive things to think about</a:t>
            </a:r>
          </a:p>
          <a:p>
            <a:pPr marL="514350" indent="-514350">
              <a:buFont typeface="+mj-lt"/>
              <a:buAutoNum type="arabicPeriod"/>
            </a:pPr>
            <a:r>
              <a:rPr lang="en-US" dirty="0" smtClean="0"/>
              <a:t>Reintroduce properties into the curriculum after laying the foundation of powerful concepts</a:t>
            </a:r>
            <a:endParaRPr lang="en-US" dirty="0"/>
          </a:p>
        </p:txBody>
      </p:sp>
      <p:sp>
        <p:nvSpPr>
          <p:cNvPr id="4" name="TextBox 3"/>
          <p:cNvSpPr txBox="1"/>
          <p:nvPr/>
        </p:nvSpPr>
        <p:spPr>
          <a:xfrm>
            <a:off x="5285380" y="5911334"/>
            <a:ext cx="3858620" cy="369332"/>
          </a:xfrm>
          <a:prstGeom prst="rect">
            <a:avLst/>
          </a:prstGeom>
          <a:noFill/>
        </p:spPr>
        <p:txBody>
          <a:bodyPr wrap="none" rtlCol="0">
            <a:spAutoFit/>
          </a:bodyPr>
          <a:lstStyle/>
          <a:p>
            <a:r>
              <a:rPr lang="en-US" dirty="0" smtClean="0"/>
              <a:t>(</a:t>
            </a:r>
            <a:r>
              <a:rPr lang="en-US" dirty="0" err="1" smtClean="0"/>
              <a:t>Givvin</a:t>
            </a:r>
            <a:r>
              <a:rPr lang="en-US" dirty="0" smtClean="0"/>
              <a:t>, Stigler, &amp; Thompson, pp.14-15)</a:t>
            </a:r>
            <a:endParaRPr lang="en-US" dirty="0"/>
          </a:p>
        </p:txBody>
      </p:sp>
    </p:spTree>
    <p:extLst>
      <p:ext uri="{BB962C8B-B14F-4D97-AF65-F5344CB8AC3E}">
        <p14:creationId xmlns:p14="http://schemas.microsoft.com/office/powerpoint/2010/main" val="2390275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a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Math.potx</Template>
  <TotalTime>395</TotalTime>
  <Words>495</Words>
  <Application>Microsoft Macintosh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 Neue</vt:lpstr>
      <vt:lpstr>Mangal</vt:lpstr>
      <vt:lpstr>ＭＳ Ｐゴシック</vt:lpstr>
      <vt:lpstr>Math</vt:lpstr>
      <vt:lpstr>Mathematical Discourse: An Example</vt:lpstr>
      <vt:lpstr>Learning Intentions and  Success Criteria</vt:lpstr>
      <vt:lpstr>Chocolate and Cream</vt:lpstr>
      <vt:lpstr>Connecting to CCSSM</vt:lpstr>
      <vt:lpstr>Common Core Standards for Mathematical Practice</vt:lpstr>
      <vt:lpstr>Research on Teaching developmental Mathematics</vt:lpstr>
      <vt:lpstr>PowerPoint Presentation</vt:lpstr>
      <vt:lpstr>Remedying the Problem</vt:lpstr>
      <vt:lpstr>Three Elements for Success</vt:lpstr>
      <vt:lpstr>Learning Intentions and  Success Criteria</vt:lpstr>
    </vt:vector>
  </TitlesOfParts>
  <Company>Michigan State University</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Steele</dc:creator>
  <cp:lastModifiedBy>Kevin B McLeod</cp:lastModifiedBy>
  <cp:revision>31</cp:revision>
  <dcterms:created xsi:type="dcterms:W3CDTF">2014-02-19T19:24:55Z</dcterms:created>
  <dcterms:modified xsi:type="dcterms:W3CDTF">2017-10-06T19:53:22Z</dcterms:modified>
</cp:coreProperties>
</file>